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62" r:id="rId4"/>
    <p:sldId id="263" r:id="rId5"/>
    <p:sldId id="264" r:id="rId6"/>
    <p:sldId id="265"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94" d="100"/>
          <a:sy n="94" d="100"/>
        </p:scale>
        <p:origin x="-570" y="-13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D885E1-CBAE-4C7B-BFFA-6DAB182E037F}"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3208894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D885E1-CBAE-4C7B-BFFA-6DAB182E037F}"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3588029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D885E1-CBAE-4C7B-BFFA-6DAB182E037F}"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172367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D885E1-CBAE-4C7B-BFFA-6DAB182E037F}"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228529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D885E1-CBAE-4C7B-BFFA-6DAB182E037F}"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4188776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D885E1-CBAE-4C7B-BFFA-6DAB182E037F}"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427649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D885E1-CBAE-4C7B-BFFA-6DAB182E037F}"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2081279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D885E1-CBAE-4C7B-BFFA-6DAB182E037F}"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400431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885E1-CBAE-4C7B-BFFA-6DAB182E037F}"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277694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D885E1-CBAE-4C7B-BFFA-6DAB182E037F}"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130746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D885E1-CBAE-4C7B-BFFA-6DAB182E037F}"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C7567-C471-4A39-9BE4-B5601F1C0786}" type="slidenum">
              <a:rPr lang="en-US" smtClean="0"/>
              <a:t>‹#›</a:t>
            </a:fld>
            <a:endParaRPr lang="en-US"/>
          </a:p>
        </p:txBody>
      </p:sp>
    </p:spTree>
    <p:extLst>
      <p:ext uri="{BB962C8B-B14F-4D97-AF65-F5344CB8AC3E}">
        <p14:creationId xmlns:p14="http://schemas.microsoft.com/office/powerpoint/2010/main" val="2596777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885E1-CBAE-4C7B-BFFA-6DAB182E037F}" type="datetimeFigureOut">
              <a:rPr lang="en-US" smtClean="0"/>
              <a:t>4/24/2023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C7567-C471-4A39-9BE4-B5601F1C0786}" type="slidenum">
              <a:rPr lang="en-US" smtClean="0"/>
              <a:t>‹#›</a:t>
            </a:fld>
            <a:endParaRPr lang="en-US"/>
          </a:p>
        </p:txBody>
      </p:sp>
    </p:spTree>
    <p:extLst>
      <p:ext uri="{BB962C8B-B14F-4D97-AF65-F5344CB8AC3E}">
        <p14:creationId xmlns:p14="http://schemas.microsoft.com/office/powerpoint/2010/main" val="376248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solidFill>
                  <a:srgbClr val="0070C0"/>
                </a:solidFill>
              </a:rPr>
              <a:t>Advanced Topics in SWE</a:t>
            </a:r>
            <a:endParaRPr lang="en-US" b="1" dirty="0">
              <a:solidFill>
                <a:srgbClr val="0070C0"/>
              </a:solidFill>
            </a:endParaRPr>
          </a:p>
        </p:txBody>
      </p:sp>
      <p:sp>
        <p:nvSpPr>
          <p:cNvPr id="5" name="Content Placeholder 4"/>
          <p:cNvSpPr>
            <a:spLocks noGrp="1"/>
          </p:cNvSpPr>
          <p:nvPr>
            <p:ph idx="1"/>
          </p:nvPr>
        </p:nvSpPr>
        <p:spPr/>
        <p:txBody>
          <a:bodyPr>
            <a:normAutofit fontScale="92500" lnSpcReduction="20000"/>
          </a:bodyPr>
          <a:lstStyle/>
          <a:p>
            <a:pPr>
              <a:buFont typeface="Wingdings" panose="05000000000000000000" pitchFamily="2" charset="2"/>
              <a:buChar char="§"/>
            </a:pPr>
            <a:r>
              <a:rPr lang="en-US" dirty="0"/>
              <a:t>l</a:t>
            </a:r>
            <a:r>
              <a:rPr lang="en-US" dirty="0" smtClean="0"/>
              <a:t>earn about the </a:t>
            </a:r>
            <a:r>
              <a:rPr lang="en-US" dirty="0" smtClean="0"/>
              <a:t>software reuse </a:t>
            </a:r>
            <a:r>
              <a:rPr lang="en-US" dirty="0" smtClean="0"/>
              <a:t>for web-based information systems and enterprise systems. </a:t>
            </a:r>
          </a:p>
          <a:p>
            <a:pPr>
              <a:buFont typeface="Wingdings" panose="05000000000000000000" pitchFamily="2" charset="2"/>
              <a:buChar char="§"/>
            </a:pPr>
            <a:r>
              <a:rPr lang="en-US" dirty="0" smtClean="0"/>
              <a:t>Introduce the different types of reuse that are </a:t>
            </a:r>
            <a:r>
              <a:rPr lang="en-US" dirty="0" err="1" smtClean="0"/>
              <a:t>possiblenand</a:t>
            </a:r>
            <a:r>
              <a:rPr lang="en-US" dirty="0" smtClean="0"/>
              <a:t> the most common approach to reuse</a:t>
            </a:r>
          </a:p>
          <a:p>
            <a:pPr>
              <a:buFont typeface="Wingdings" panose="05000000000000000000" pitchFamily="2" charset="2"/>
              <a:buChar char="§"/>
            </a:pPr>
            <a:r>
              <a:rPr lang="en-US" dirty="0" smtClean="0"/>
              <a:t> Learn how software reuse is applied to some components rather than entire software systems.</a:t>
            </a:r>
          </a:p>
          <a:p>
            <a:pPr>
              <a:buFont typeface="Wingdings" panose="05000000000000000000" pitchFamily="2" charset="2"/>
              <a:buChar char="§"/>
            </a:pPr>
            <a:r>
              <a:rPr lang="en-US" dirty="0" smtClean="0"/>
              <a:t> Learn the  issues and problems of building distributed systems. </a:t>
            </a:r>
          </a:p>
          <a:p>
            <a:pPr>
              <a:buFont typeface="Wingdings" panose="05000000000000000000" pitchFamily="2" charset="2"/>
              <a:buChar char="§"/>
            </a:pPr>
            <a:r>
              <a:rPr lang="en-US" dirty="0" smtClean="0"/>
              <a:t>Introduce the client-server approach as a fundamental paradigm of distributed systems engineering</a:t>
            </a:r>
          </a:p>
          <a:p>
            <a:pPr>
              <a:buFont typeface="Wingdings" panose="05000000000000000000" pitchFamily="2" charset="2"/>
              <a:buChar char="§"/>
            </a:pPr>
            <a:r>
              <a:rPr lang="en-US" dirty="0"/>
              <a:t>I</a:t>
            </a:r>
            <a:r>
              <a:rPr lang="en-US" dirty="0" smtClean="0"/>
              <a:t>ntroduces the concept </a:t>
            </a:r>
            <a:r>
              <a:rPr lang="en-US" dirty="0"/>
              <a:t>s</a:t>
            </a:r>
            <a:r>
              <a:rPr lang="en-US" dirty="0" smtClean="0"/>
              <a:t>ervices are reusable software components whose functionality can be accessed over the Internet (e.g., </a:t>
            </a:r>
            <a:r>
              <a:rPr lang="en-US" dirty="0" smtClean="0"/>
              <a:t>SOAP-based and RESTful services).</a:t>
            </a:r>
            <a:endParaRPr lang="en-US" dirty="0"/>
          </a:p>
        </p:txBody>
      </p:sp>
    </p:spTree>
    <p:extLst>
      <p:ext uri="{BB962C8B-B14F-4D97-AF65-F5344CB8AC3E}">
        <p14:creationId xmlns:p14="http://schemas.microsoft.com/office/powerpoint/2010/main" val="2666187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solidFill>
                  <a:srgbClr val="0070C0"/>
                </a:solidFill>
              </a:rPr>
              <a:t>Software Reuse</a:t>
            </a:r>
            <a:endParaRPr lang="en-US" b="1" dirty="0">
              <a:solidFill>
                <a:srgbClr val="0070C0"/>
              </a:solidFill>
            </a:endParaRPr>
          </a:p>
        </p:txBody>
      </p:sp>
      <p:sp>
        <p:nvSpPr>
          <p:cNvPr id="5" name="Content Placeholder 4"/>
          <p:cNvSpPr>
            <a:spLocks noGrp="1"/>
          </p:cNvSpPr>
          <p:nvPr>
            <p:ph idx="1"/>
          </p:nvPr>
        </p:nvSpPr>
        <p:spPr/>
        <p:txBody>
          <a:bodyPr>
            <a:normAutofit/>
          </a:bodyPr>
          <a:lstStyle/>
          <a:p>
            <a:pPr>
              <a:buFont typeface="Wingdings" panose="05000000000000000000" pitchFamily="2" charset="2"/>
              <a:buChar char="§"/>
            </a:pPr>
            <a:r>
              <a:rPr lang="en-US" dirty="0" smtClean="0"/>
              <a:t>Software Reuse is a software engineering strategy where the development process is geared to reusing existing software. </a:t>
            </a:r>
          </a:p>
          <a:p>
            <a:pPr>
              <a:buFont typeface="Wingdings" panose="05000000000000000000" pitchFamily="2" charset="2"/>
              <a:buChar char="§"/>
            </a:pPr>
            <a:r>
              <a:rPr lang="en-US" dirty="0" smtClean="0"/>
              <a:t>Until around 2000, systematic software reuse was uncommon, but it is now used extensively in the development of new business systems.</a:t>
            </a:r>
            <a:endParaRPr lang="en-US" dirty="0"/>
          </a:p>
        </p:txBody>
      </p:sp>
    </p:spTree>
    <p:extLst>
      <p:ext uri="{BB962C8B-B14F-4D97-AF65-F5344CB8AC3E}">
        <p14:creationId xmlns:p14="http://schemas.microsoft.com/office/powerpoint/2010/main" val="651845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b="1" dirty="0" smtClean="0">
                <a:solidFill>
                  <a:srgbClr val="0070C0"/>
                </a:solidFill>
              </a:rPr>
              <a:t>Types Software Reuse</a:t>
            </a:r>
            <a:endParaRPr lang="en-US" b="1" dirty="0">
              <a:solidFill>
                <a:srgbClr val="0070C0"/>
              </a:solidFill>
            </a:endParaRPr>
          </a:p>
        </p:txBody>
      </p:sp>
      <p:sp>
        <p:nvSpPr>
          <p:cNvPr id="5" name="Content Placeholder 4"/>
          <p:cNvSpPr>
            <a:spLocks noGrp="1"/>
          </p:cNvSpPr>
          <p:nvPr>
            <p:ph idx="1"/>
          </p:nvPr>
        </p:nvSpPr>
        <p:spPr>
          <a:xfrm>
            <a:off x="838200" y="1825624"/>
            <a:ext cx="10515600" cy="5112827"/>
          </a:xfrm>
        </p:spPr>
        <p:txBody>
          <a:bodyPr>
            <a:normAutofit fontScale="92500" lnSpcReduction="10000"/>
          </a:bodyPr>
          <a:lstStyle/>
          <a:p>
            <a:pPr>
              <a:buFont typeface="Wingdings" panose="05000000000000000000" pitchFamily="2" charset="2"/>
              <a:buChar char="§"/>
            </a:pPr>
            <a:r>
              <a:rPr lang="en-US" sz="3400" dirty="0" smtClean="0">
                <a:solidFill>
                  <a:srgbClr val="0070C0"/>
                </a:solidFill>
              </a:rPr>
              <a:t>System reuse Complete systems: </a:t>
            </a:r>
            <a:r>
              <a:rPr lang="en-US" dirty="0" smtClean="0"/>
              <a:t>made up of a number of application programs, may be reused as part of a system of systems  </a:t>
            </a:r>
          </a:p>
          <a:p>
            <a:pPr>
              <a:buFont typeface="Wingdings" panose="05000000000000000000" pitchFamily="2" charset="2"/>
              <a:buChar char="§"/>
            </a:pPr>
            <a:r>
              <a:rPr lang="en-US" sz="3400" dirty="0">
                <a:solidFill>
                  <a:srgbClr val="0070C0"/>
                </a:solidFill>
              </a:rPr>
              <a:t>Application reuse: </a:t>
            </a:r>
            <a:r>
              <a:rPr lang="en-US" dirty="0" smtClean="0"/>
              <a:t>incorporating an application without change into other systems or by configuring the application for different customers. For instance, application families or software product lines that have a common architecture, but that are adapted to individual customer requirements, may be used to develop a new system.</a:t>
            </a:r>
          </a:p>
          <a:p>
            <a:pPr>
              <a:buFont typeface="Wingdings" panose="05000000000000000000" pitchFamily="2" charset="2"/>
              <a:buChar char="§"/>
            </a:pPr>
            <a:r>
              <a:rPr lang="en-US" sz="3400" dirty="0" smtClean="0">
                <a:solidFill>
                  <a:srgbClr val="0070C0"/>
                </a:solidFill>
              </a:rPr>
              <a:t>Component reuse: </a:t>
            </a:r>
            <a:r>
              <a:rPr lang="en-US" dirty="0" smtClean="0"/>
              <a:t>ranging in size from subsystems to single objects. Components may be hosted on the cloud or on private servers and may be accessible through an application programming interface (API) as services.</a:t>
            </a:r>
          </a:p>
          <a:p>
            <a:pPr>
              <a:buFont typeface="Wingdings" panose="05000000000000000000" pitchFamily="2" charset="2"/>
              <a:buChar char="§"/>
            </a:pPr>
            <a:r>
              <a:rPr lang="en-US" dirty="0" smtClean="0">
                <a:solidFill>
                  <a:srgbClr val="0070C0"/>
                </a:solidFill>
              </a:rPr>
              <a:t>Object and function reuse: </a:t>
            </a:r>
            <a:r>
              <a:rPr lang="en-US" dirty="0" smtClean="0"/>
              <a:t>Software components that implement a single function, such as a mathematical function, or an object class may be reused(e.g., java libraries </a:t>
            </a:r>
            <a:endParaRPr lang="en-US" dirty="0"/>
          </a:p>
        </p:txBody>
      </p:sp>
    </p:spTree>
    <p:extLst>
      <p:ext uri="{BB962C8B-B14F-4D97-AF65-F5344CB8AC3E}">
        <p14:creationId xmlns:p14="http://schemas.microsoft.com/office/powerpoint/2010/main" val="2176648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838904" y="365125"/>
            <a:ext cx="7769874" cy="685677"/>
          </a:xfrm>
        </p:spPr>
        <p:txBody>
          <a:bodyPr>
            <a:normAutofit fontScale="90000"/>
          </a:bodyPr>
          <a:lstStyle/>
          <a:p>
            <a:pPr algn="ctr"/>
            <a:r>
              <a:rPr lang="en-US" b="1" dirty="0" smtClean="0">
                <a:solidFill>
                  <a:srgbClr val="0070C0"/>
                </a:solidFill>
              </a:rPr>
              <a:t>Benefits of  Software Reuse</a:t>
            </a:r>
            <a:endParaRPr lang="en-US" b="1" dirty="0">
              <a:solidFill>
                <a:srgbClr val="0070C0"/>
              </a:solidFill>
            </a:endParaRPr>
          </a:p>
        </p:txBody>
      </p:sp>
      <p:pic>
        <p:nvPicPr>
          <p:cNvPr id="2" name="Content Placeholder 1"/>
          <p:cNvPicPr>
            <a:picLocks noGrp="1" noChangeAspect="1"/>
          </p:cNvPicPr>
          <p:nvPr>
            <p:ph idx="4294967295"/>
          </p:nvPr>
        </p:nvPicPr>
        <p:blipFill rotWithShape="1">
          <a:blip r:embed="rId2"/>
          <a:srcRect l="36430" t="25620" r="15046" b="16741"/>
          <a:stretch/>
        </p:blipFill>
        <p:spPr>
          <a:xfrm>
            <a:off x="1624728" y="1272244"/>
            <a:ext cx="8100093" cy="5412252"/>
          </a:xfrm>
          <a:prstGeom prst="rect">
            <a:avLst/>
          </a:prstGeom>
        </p:spPr>
      </p:pic>
    </p:spTree>
    <p:extLst>
      <p:ext uri="{BB962C8B-B14F-4D97-AF65-F5344CB8AC3E}">
        <p14:creationId xmlns:p14="http://schemas.microsoft.com/office/powerpoint/2010/main" val="252026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838904" y="365125"/>
            <a:ext cx="7769874" cy="685677"/>
          </a:xfrm>
        </p:spPr>
        <p:txBody>
          <a:bodyPr>
            <a:normAutofit fontScale="90000"/>
          </a:bodyPr>
          <a:lstStyle/>
          <a:p>
            <a:pPr algn="ctr"/>
            <a:r>
              <a:rPr lang="en-US" b="1" dirty="0" smtClean="0">
                <a:solidFill>
                  <a:srgbClr val="0070C0"/>
                </a:solidFill>
              </a:rPr>
              <a:t>Problems of  Software Reuse</a:t>
            </a:r>
            <a:endParaRPr lang="en-US" b="1" dirty="0">
              <a:solidFill>
                <a:srgbClr val="0070C0"/>
              </a:solidFill>
            </a:endParaRPr>
          </a:p>
        </p:txBody>
      </p:sp>
      <p:pic>
        <p:nvPicPr>
          <p:cNvPr id="3" name="Picture 2"/>
          <p:cNvPicPr>
            <a:picLocks noChangeAspect="1"/>
          </p:cNvPicPr>
          <p:nvPr/>
        </p:nvPicPr>
        <p:blipFill rotWithShape="1">
          <a:blip r:embed="rId2"/>
          <a:srcRect l="34517" t="27026" r="16599" b="16877"/>
          <a:stretch/>
        </p:blipFill>
        <p:spPr>
          <a:xfrm>
            <a:off x="1698682" y="1248033"/>
            <a:ext cx="8236149" cy="5316214"/>
          </a:xfrm>
          <a:prstGeom prst="rect">
            <a:avLst/>
          </a:prstGeom>
        </p:spPr>
      </p:pic>
    </p:spTree>
    <p:extLst>
      <p:ext uri="{BB962C8B-B14F-4D97-AF65-F5344CB8AC3E}">
        <p14:creationId xmlns:p14="http://schemas.microsoft.com/office/powerpoint/2010/main" val="186208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65126"/>
            <a:ext cx="10515600" cy="491702"/>
          </a:xfrm>
        </p:spPr>
        <p:txBody>
          <a:bodyPr>
            <a:normAutofit fontScale="90000"/>
          </a:bodyPr>
          <a:lstStyle/>
          <a:p>
            <a:pPr algn="ctr"/>
            <a:r>
              <a:rPr lang="en-US" b="1" dirty="0" smtClean="0">
                <a:solidFill>
                  <a:srgbClr val="0070C0"/>
                </a:solidFill>
              </a:rPr>
              <a:t>The landscape  Software Reuse</a:t>
            </a:r>
            <a:endParaRPr lang="en-US" b="1" dirty="0">
              <a:solidFill>
                <a:srgbClr val="0070C0"/>
              </a:solidFill>
            </a:endParaRPr>
          </a:p>
        </p:txBody>
      </p:sp>
      <p:sp>
        <p:nvSpPr>
          <p:cNvPr id="2" name="Text Placeholder 1"/>
          <p:cNvSpPr>
            <a:spLocks noGrp="1"/>
          </p:cNvSpPr>
          <p:nvPr>
            <p:ph type="body" idx="1"/>
          </p:nvPr>
        </p:nvSpPr>
        <p:spPr/>
        <p:txBody>
          <a:bodyPr>
            <a:normAutofit fontScale="92500"/>
          </a:bodyPr>
          <a:lstStyle/>
          <a:p>
            <a:r>
              <a:rPr lang="en-US" dirty="0"/>
              <a:t>W</a:t>
            </a:r>
            <a:r>
              <a:rPr lang="en-US" dirty="0" smtClean="0"/>
              <a:t>hich is the most appropriate technique to use in a particular situation?</a:t>
            </a:r>
            <a:endParaRPr lang="en-US" dirty="0"/>
          </a:p>
        </p:txBody>
      </p:sp>
      <p:sp>
        <p:nvSpPr>
          <p:cNvPr id="5" name="Content Placeholder 4"/>
          <p:cNvSpPr>
            <a:spLocks noGrp="1"/>
          </p:cNvSpPr>
          <p:nvPr>
            <p:ph sz="half" idx="2"/>
          </p:nvPr>
        </p:nvSpPr>
        <p:spPr>
          <a:xfrm>
            <a:off x="839789" y="2505075"/>
            <a:ext cx="3478212" cy="3684588"/>
          </a:xfrm>
        </p:spPr>
        <p:txBody>
          <a:bodyPr/>
          <a:lstStyle/>
          <a:p>
            <a:pPr marL="0" indent="0" algn="just">
              <a:buNone/>
            </a:pPr>
            <a:r>
              <a:rPr lang="en-US" sz="2400" dirty="0" smtClean="0">
                <a:solidFill>
                  <a:srgbClr val="0070C0"/>
                </a:solidFill>
              </a:rPr>
              <a:t>Answer: it depends on the requirements for the system being developed, the technology and the reusable assets available, and the expertise of the development team.</a:t>
            </a:r>
            <a:endParaRPr lang="en-US" sz="2400" dirty="0">
              <a:solidFill>
                <a:srgbClr val="0070C0"/>
              </a:solidFill>
            </a:endParaRPr>
          </a:p>
        </p:txBody>
      </p:sp>
      <p:sp>
        <p:nvSpPr>
          <p:cNvPr id="6" name="Text Placeholder 5"/>
          <p:cNvSpPr>
            <a:spLocks noGrp="1"/>
          </p:cNvSpPr>
          <p:nvPr>
            <p:ph type="body" sz="quarter" idx="3"/>
          </p:nvPr>
        </p:nvSpPr>
        <p:spPr>
          <a:xfrm>
            <a:off x="6172200" y="1416950"/>
            <a:ext cx="5183188" cy="823912"/>
          </a:xfrm>
        </p:spPr>
        <p:txBody>
          <a:bodyPr/>
          <a:lstStyle/>
          <a:p>
            <a:r>
              <a:rPr lang="en-US" dirty="0" smtClean="0"/>
              <a:t>Areas of Reuse</a:t>
            </a:r>
            <a:endParaRPr lang="en-US" dirty="0"/>
          </a:p>
        </p:txBody>
      </p:sp>
      <p:pic>
        <p:nvPicPr>
          <p:cNvPr id="8" name="Content Placeholder 7"/>
          <p:cNvPicPr>
            <a:picLocks noGrp="1" noChangeAspect="1"/>
          </p:cNvPicPr>
          <p:nvPr>
            <p:ph sz="quarter" idx="4"/>
          </p:nvPr>
        </p:nvPicPr>
        <p:blipFill rotWithShape="1">
          <a:blip r:embed="rId2"/>
          <a:srcRect l="47746" t="22553" r="16838" b="46109"/>
          <a:stretch/>
        </p:blipFill>
        <p:spPr>
          <a:xfrm>
            <a:off x="4971121" y="2286001"/>
            <a:ext cx="6545516" cy="3257972"/>
          </a:xfrm>
          <a:prstGeom prst="rect">
            <a:avLst/>
          </a:prstGeom>
        </p:spPr>
      </p:pic>
    </p:spTree>
    <p:extLst>
      <p:ext uri="{BB962C8B-B14F-4D97-AF65-F5344CB8AC3E}">
        <p14:creationId xmlns:p14="http://schemas.microsoft.com/office/powerpoint/2010/main" val="282745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b="1" dirty="0" smtClean="0">
                <a:solidFill>
                  <a:srgbClr val="0070C0"/>
                </a:solidFill>
              </a:rPr>
              <a:t>Factors for Software Reuse</a:t>
            </a:r>
            <a:endParaRPr lang="en-US" b="1" dirty="0">
              <a:solidFill>
                <a:srgbClr val="0070C0"/>
              </a:solidFill>
            </a:endParaRPr>
          </a:p>
        </p:txBody>
      </p:sp>
      <p:sp>
        <p:nvSpPr>
          <p:cNvPr id="2" name="Content Placeholder 1"/>
          <p:cNvSpPr>
            <a:spLocks noGrp="1"/>
          </p:cNvSpPr>
          <p:nvPr>
            <p:ph idx="1"/>
          </p:nvPr>
        </p:nvSpPr>
        <p:spPr/>
        <p:txBody>
          <a:bodyPr>
            <a:normAutofit/>
          </a:bodyPr>
          <a:lstStyle/>
          <a:p>
            <a:r>
              <a:rPr lang="en-US" dirty="0" smtClean="0"/>
              <a:t>The development schedule for the software.</a:t>
            </a:r>
          </a:p>
          <a:p>
            <a:r>
              <a:rPr lang="en-US" dirty="0" smtClean="0"/>
              <a:t>The expected software lifetime</a:t>
            </a:r>
          </a:p>
          <a:p>
            <a:r>
              <a:rPr lang="en-US" dirty="0" smtClean="0"/>
              <a:t>Whether the system will be adapted to new requirements, which will mean making changes to parts of the system.  </a:t>
            </a:r>
          </a:p>
          <a:p>
            <a:r>
              <a:rPr lang="en-US" dirty="0" smtClean="0"/>
              <a:t>The background, skills and experience of the development  </a:t>
            </a:r>
          </a:p>
          <a:p>
            <a:r>
              <a:rPr lang="en-US" dirty="0" smtClean="0"/>
              <a:t>The criticality of the software and its non-functional requirements</a:t>
            </a:r>
            <a:endParaRPr lang="en-US" dirty="0"/>
          </a:p>
        </p:txBody>
      </p:sp>
    </p:spTree>
    <p:extLst>
      <p:ext uri="{BB962C8B-B14F-4D97-AF65-F5344CB8AC3E}">
        <p14:creationId xmlns:p14="http://schemas.microsoft.com/office/powerpoint/2010/main" val="4042359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397</Words>
  <Application>Microsoft Office PowerPoint</Application>
  <PresentationFormat>Widescreen</PresentationFormat>
  <Paragraphs>27</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Wingdings</vt:lpstr>
      <vt:lpstr>Office Theme</vt:lpstr>
      <vt:lpstr>Advanced Topics in SWE</vt:lpstr>
      <vt:lpstr>Software Reuse</vt:lpstr>
      <vt:lpstr>Types Software Reuse</vt:lpstr>
      <vt:lpstr>Benefits of  Software Reuse</vt:lpstr>
      <vt:lpstr>Problems of  Software Reuse</vt:lpstr>
      <vt:lpstr>The landscape  Software Reuse</vt:lpstr>
      <vt:lpstr>Factors for Software Reuse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Testing</dc:title>
  <dc:creator>wku</dc:creator>
  <cp:lastModifiedBy>wku</cp:lastModifiedBy>
  <cp:revision>9</cp:revision>
  <dcterms:created xsi:type="dcterms:W3CDTF">2023-04-26T14:49:06Z</dcterms:created>
  <dcterms:modified xsi:type="dcterms:W3CDTF">2023-04-27T06:18:35Z</dcterms:modified>
</cp:coreProperties>
</file>